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13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31039F2-8C2B-40E4-89BD-E8E5295199E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3A83878-A282-40EB-ABE8-8A0105514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39F2-8C2B-40E4-89BD-E8E5295199E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3878-A282-40EB-ABE8-8A0105514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4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39F2-8C2B-40E4-89BD-E8E5295199E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3878-A282-40EB-ABE8-8A0105514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8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39F2-8C2B-40E4-89BD-E8E5295199E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3878-A282-40EB-ABE8-8A0105514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9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39F2-8C2B-40E4-89BD-E8E5295199E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3878-A282-40EB-ABE8-8A0105514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6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39F2-8C2B-40E4-89BD-E8E5295199E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3878-A282-40EB-ABE8-8A0105514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2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39F2-8C2B-40E4-89BD-E8E5295199E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3878-A282-40EB-ABE8-8A0105514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39F2-8C2B-40E4-89BD-E8E5295199E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3878-A282-40EB-ABE8-8A0105514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5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39F2-8C2B-40E4-89BD-E8E5295199E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3878-A282-40EB-ABE8-8A0105514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9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39F2-8C2B-40E4-89BD-E8E5295199E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3A83878-A282-40EB-ABE8-8A0105514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31039F2-8C2B-40E4-89BD-E8E5295199E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3A83878-A282-40EB-ABE8-8A0105514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75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31039F2-8C2B-40E4-89BD-E8E5295199E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33A83878-A282-40EB-ABE8-8A0105514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39F24-D7AF-673E-10DC-C835F09AF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6B67-98AD-FEAC-9615-1903F574E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212" y="2047303"/>
            <a:ext cx="8791575" cy="2387600"/>
          </a:xfrm>
        </p:spPr>
        <p:txBody>
          <a:bodyPr/>
          <a:lstStyle/>
          <a:p>
            <a:pPr algn="ctr"/>
            <a:r>
              <a:rPr lang="en-US" dirty="0"/>
              <a:t>CLIMAAX v </a:t>
            </a:r>
            <a:r>
              <a:rPr lang="en-US" dirty="0" err="1"/>
              <a:t>praxi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A1BE41-7C68-5884-2FC9-426FC9184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833" y="808244"/>
            <a:ext cx="4496332" cy="1655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A1E7F4BB-8142-28A6-1D2A-9D183503D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5056"/>
            <a:ext cx="2616376" cy="1022944"/>
          </a:xfrm>
          <a:prstGeom prst="rect">
            <a:avLst/>
          </a:prstGeom>
        </p:spPr>
      </p:pic>
      <p:pic>
        <p:nvPicPr>
          <p:cNvPr id="9" name="Picture 28" descr="Icon&#10;&#10;Description automatically generated">
            <a:extLst>
              <a:ext uri="{FF2B5EF4-FFF2-40B4-BE49-F238E27FC236}">
                <a16:creationId xmlns:a16="http://schemas.microsoft.com/office/drawing/2014/main" id="{013DF096-5F78-B958-F0B5-F02C6E25A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456" y="961808"/>
            <a:ext cx="1355409" cy="13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12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207C6-A8E9-61A1-88F5-8B8C06ACA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391705" cy="883086"/>
          </a:xfrm>
        </p:spPr>
        <p:txBody>
          <a:bodyPr/>
          <a:lstStyle/>
          <a:p>
            <a:r>
              <a:rPr lang="sk-SK" sz="4800" b="1" dirty="0">
                <a:solidFill>
                  <a:schemeClr val="bg1"/>
                </a:solidFill>
              </a:rPr>
              <a:t>1. </a:t>
            </a:r>
            <a:r>
              <a:rPr lang="en-US" sz="4800" b="1" dirty="0">
                <a:solidFill>
                  <a:schemeClr val="bg1"/>
                </a:solidFill>
              </a:rPr>
              <a:t>Toolbox </a:t>
            </a:r>
            <a:r>
              <a:rPr lang="sk-SK" sz="4800" b="1" dirty="0">
                <a:solidFill>
                  <a:schemeClr val="bg1"/>
                </a:solidFill>
              </a:rPr>
              <a:t>= Nástroj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AF1E83-48CB-50BB-325F-57CE9D0B3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294" y="1354147"/>
            <a:ext cx="10391705" cy="459918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sk-SK" dirty="0"/>
              <a:t>Projekt CLIMAAX poskytuje nástroj na určovanie klimatických rizík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k-SK" dirty="0"/>
              <a:t>Dostupný online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k-SK" dirty="0"/>
              <a:t>Nástroje pozostávajú z: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bg1"/>
                </a:solidFill>
              </a:rPr>
              <a:t>Literatúry pre opis rizík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bg1"/>
                </a:solidFill>
              </a:rPr>
              <a:t>Návodu na určovanie klimatických hrozieb (minulosť a scenáre)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bg1"/>
                </a:solidFill>
              </a:rPr>
              <a:t>Návodu n aurčovanie klimatických rizík (riziko=expozícia+zraniteľnosť)</a:t>
            </a:r>
          </a:p>
          <a:p>
            <a:pPr lvl="1" algn="l"/>
            <a:r>
              <a:rPr lang="sk-SK" dirty="0">
                <a:solidFill>
                  <a:schemeClr val="bg1"/>
                </a:solidFill>
              </a:rPr>
              <a:t> </a:t>
            </a:r>
          </a:p>
          <a:p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025265-CE8B-3122-4A42-A94585D3B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705" y="6237962"/>
            <a:ext cx="1683756" cy="620038"/>
          </a:xfrm>
          <a:prstGeom prst="rect">
            <a:avLst/>
          </a:prstGeom>
        </p:spPr>
      </p:pic>
      <p:pic>
        <p:nvPicPr>
          <p:cNvPr id="8" name="Picture 28" descr="Icon&#10;&#10;Description automatically generated">
            <a:extLst>
              <a:ext uri="{FF2B5EF4-FFF2-40B4-BE49-F238E27FC236}">
                <a16:creationId xmlns:a16="http://schemas.microsoft.com/office/drawing/2014/main" id="{F067E3B3-3376-113A-12AA-D9E468E90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878" y="0"/>
            <a:ext cx="1041583" cy="103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31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63DE4-5D5C-C88C-C9D9-DCB4363C9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E0DAD-7E95-6F4D-2B03-5751FAAA2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391705" cy="883086"/>
          </a:xfrm>
        </p:spPr>
        <p:txBody>
          <a:bodyPr/>
          <a:lstStyle/>
          <a:p>
            <a:r>
              <a:rPr lang="sk-SK" sz="4800" b="1" dirty="0">
                <a:solidFill>
                  <a:schemeClr val="bg1"/>
                </a:solidFill>
              </a:rPr>
              <a:t>2. Práca s Nástrojmi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F705F-4AEC-7FEC-1973-5D4C84112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294" y="1354147"/>
            <a:ext cx="10391705" cy="459918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sk-SK" dirty="0"/>
              <a:t>3 verzie nástrojov :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sk-SK" dirty="0">
                <a:solidFill>
                  <a:schemeClr val="bg1"/>
                </a:solidFill>
              </a:rPr>
              <a:t>Pre úplných začiatočníkov opis hazardov a rizika 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sk-SK" dirty="0">
                <a:solidFill>
                  <a:schemeClr val="bg1"/>
                </a:solidFill>
              </a:rPr>
              <a:t>Mierne pokročilý určovanie hazardu a rizika na základe údajov poskytnutých z projektu (Copernicus, Sentinel, Landsat...)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sk-SK" dirty="0">
                <a:solidFill>
                  <a:schemeClr val="bg1"/>
                </a:solidFill>
              </a:rPr>
              <a:t>Expert určovanie hazardu a rizika na s využitím udajov z projektu + možnosť využitia vlastných lokálnych údajov.</a:t>
            </a:r>
          </a:p>
          <a:p>
            <a:pPr lvl="1" algn="l"/>
            <a:r>
              <a:rPr lang="sk-SK" dirty="0">
                <a:solidFill>
                  <a:schemeClr val="bg1"/>
                </a:solidFill>
              </a:rPr>
              <a:t> </a:t>
            </a:r>
          </a:p>
          <a:p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60ADBC-2EDF-2372-D108-F2B4D5332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705" y="6237962"/>
            <a:ext cx="1683756" cy="620038"/>
          </a:xfrm>
          <a:prstGeom prst="rect">
            <a:avLst/>
          </a:prstGeom>
        </p:spPr>
      </p:pic>
      <p:pic>
        <p:nvPicPr>
          <p:cNvPr id="8" name="Picture 28" descr="Icon&#10;&#10;Description automatically generated">
            <a:extLst>
              <a:ext uri="{FF2B5EF4-FFF2-40B4-BE49-F238E27FC236}">
                <a16:creationId xmlns:a16="http://schemas.microsoft.com/office/drawing/2014/main" id="{B476C0E2-7BD8-A520-B26A-5EA2F8E02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878" y="0"/>
            <a:ext cx="1041583" cy="103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74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00BBE-84F0-E5FE-227F-04E5B3CDB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564E-42E0-B6E4-1C61-D562A01A0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391705" cy="883086"/>
          </a:xfrm>
        </p:spPr>
        <p:txBody>
          <a:bodyPr/>
          <a:lstStyle/>
          <a:p>
            <a:pPr marL="457200" lvl="1" algn="l"/>
            <a:r>
              <a:rPr lang="sk-SK" sz="4800" b="1" dirty="0">
                <a:solidFill>
                  <a:schemeClr val="bg1"/>
                </a:solidFill>
                <a:latin typeface="+mj-lt"/>
              </a:rPr>
              <a:t>Nástroj pre začiatočníkov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0B1157-CED2-262D-BD0C-AE49F752A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809" y="883086"/>
            <a:ext cx="11805652" cy="5530684"/>
          </a:xfrm>
        </p:spPr>
        <p:txBody>
          <a:bodyPr/>
          <a:lstStyle/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bg1"/>
                </a:solidFill>
              </a:rPr>
              <a:t>Opis hazardov a rizika: prehliadanie mapových výstupov v prehliadači poskytnutým od projektu CLIMAAX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bg1"/>
                </a:solidFill>
              </a:rPr>
              <a:t>Výber hazardu </a:t>
            </a:r>
            <a:r>
              <a:rPr lang="sk-SK" b="1" dirty="0">
                <a:solidFill>
                  <a:schemeClr val="bg1"/>
                </a:solidFill>
              </a:rPr>
              <a:t>(Povodne, Sucho, Vlny horúčav, Vietor, Búrky, Požiare)</a:t>
            </a:r>
            <a:r>
              <a:rPr lang="sk-SK" dirty="0">
                <a:solidFill>
                  <a:schemeClr val="bg1"/>
                </a:solidFill>
              </a:rPr>
              <a:t> historické údaje a projekcie</a:t>
            </a:r>
          </a:p>
          <a:p>
            <a:pPr lvl="1" algn="l"/>
            <a:r>
              <a:rPr lang="sk-SK" dirty="0">
                <a:solidFill>
                  <a:schemeClr val="bg1"/>
                </a:solidFill>
              </a:rPr>
              <a:t> </a:t>
            </a:r>
          </a:p>
          <a:p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89159F-561C-240C-8938-58394F769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705" y="6237962"/>
            <a:ext cx="1683756" cy="620038"/>
          </a:xfrm>
          <a:prstGeom prst="rect">
            <a:avLst/>
          </a:prstGeom>
        </p:spPr>
      </p:pic>
      <p:pic>
        <p:nvPicPr>
          <p:cNvPr id="8" name="Picture 28" descr="Icon&#10;&#10;Description automatically generated">
            <a:extLst>
              <a:ext uri="{FF2B5EF4-FFF2-40B4-BE49-F238E27FC236}">
                <a16:creationId xmlns:a16="http://schemas.microsoft.com/office/drawing/2014/main" id="{934DF033-0996-8675-E4CD-6C000B7DE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878" y="0"/>
            <a:ext cx="1041583" cy="1036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FAD952-2DA1-C0E9-936E-2388E43421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92"/>
          <a:stretch/>
        </p:blipFill>
        <p:spPr>
          <a:xfrm>
            <a:off x="1633818" y="2655794"/>
            <a:ext cx="8290112" cy="346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2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EDE00-343B-1214-42C4-DCC72D8F4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1AFEE-1B43-CE74-6E0A-05B05A6CD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1033878" cy="894945"/>
          </a:xfrm>
        </p:spPr>
        <p:txBody>
          <a:bodyPr/>
          <a:lstStyle/>
          <a:p>
            <a:pPr marL="457200" lvl="1" algn="l"/>
            <a:r>
              <a:rPr lang="sk-SK" sz="4800" b="1" dirty="0">
                <a:solidFill>
                  <a:schemeClr val="bg1"/>
                </a:solidFill>
                <a:latin typeface="+mj-lt"/>
              </a:rPr>
              <a:t>Mierne pokročilý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98CBD5-3E27-60B7-FD49-4003C0D4A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94945"/>
            <a:ext cx="11805652" cy="3514927"/>
          </a:xfrm>
        </p:spPr>
        <p:txBody>
          <a:bodyPr>
            <a:normAutofit/>
          </a:bodyPr>
          <a:lstStyle/>
          <a:p>
            <a:pPr marL="971550" lvl="1" indent="-514350" algn="l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bg1"/>
                </a:solidFill>
              </a:rPr>
              <a:t>Opis hazardov a rizika: prehliadanie mapových výstupov v prehliadači poskytnutým od projektu CLIMAAX</a:t>
            </a:r>
          </a:p>
          <a:p>
            <a:pPr marL="971550" lvl="1" indent="-514350" algn="l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bg1"/>
                </a:solidFill>
              </a:rPr>
              <a:t>Výber hazardu, historické údaje a projekcie, </a:t>
            </a:r>
          </a:p>
          <a:p>
            <a:pPr marL="971550" lvl="1" indent="-514350" algn="l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bg1"/>
                </a:solidFill>
              </a:rPr>
              <a:t>Určovanie hazardu a rizika za pomoci údajov poskytnutých z CLIMAAX (CDS, Sentinel, Landsat)</a:t>
            </a:r>
          </a:p>
          <a:p>
            <a:pPr marL="971550" lvl="1" indent="-514350" algn="l">
              <a:buFont typeface="+mj-lt"/>
              <a:buAutoNum type="arabicPeriod"/>
            </a:pPr>
            <a:endParaRPr lang="sk-SK" dirty="0">
              <a:solidFill>
                <a:schemeClr val="bg1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endParaRPr lang="sk-SK" dirty="0">
              <a:solidFill>
                <a:schemeClr val="bg1"/>
              </a:solidFill>
            </a:endParaRPr>
          </a:p>
          <a:p>
            <a:pPr lvl="1" algn="l"/>
            <a:r>
              <a:rPr lang="sk-SK" dirty="0">
                <a:solidFill>
                  <a:schemeClr val="bg1"/>
                </a:solidFill>
              </a:rPr>
              <a:t> </a:t>
            </a:r>
          </a:p>
          <a:p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F90B6-B190-AB7C-8A45-2B39A9DFA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244" y="6237962"/>
            <a:ext cx="1683756" cy="620038"/>
          </a:xfrm>
          <a:prstGeom prst="rect">
            <a:avLst/>
          </a:prstGeom>
        </p:spPr>
      </p:pic>
      <p:pic>
        <p:nvPicPr>
          <p:cNvPr id="8" name="Picture 28" descr="Icon&#10;&#10;Description automatically generated">
            <a:extLst>
              <a:ext uri="{FF2B5EF4-FFF2-40B4-BE49-F238E27FC236}">
                <a16:creationId xmlns:a16="http://schemas.microsoft.com/office/drawing/2014/main" id="{6F2F6A77-BC89-60E0-F182-483CFF3B3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878" y="0"/>
            <a:ext cx="1041583" cy="1036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1F9067-374F-E12A-B819-6472E80B7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902" y="3721080"/>
            <a:ext cx="6017559" cy="2241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C92010-BFBB-D188-F811-8E9E97690D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908" y="3213846"/>
            <a:ext cx="4515061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33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A26AE-701C-7C3A-0CB2-6E52A897A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B749B-63F4-225B-6121-9036D46BD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1033878" cy="894945"/>
          </a:xfrm>
        </p:spPr>
        <p:txBody>
          <a:bodyPr/>
          <a:lstStyle/>
          <a:p>
            <a:pPr marL="457200" lvl="1" algn="l"/>
            <a:r>
              <a:rPr lang="sk-SK" sz="4800" b="1" dirty="0">
                <a:solidFill>
                  <a:schemeClr val="bg1"/>
                </a:solidFill>
                <a:latin typeface="+mj-lt"/>
              </a:rPr>
              <a:t>Expert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3214CA-CB98-A4E0-59EC-E6E2865ED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00816"/>
            <a:ext cx="11805652" cy="3514927"/>
          </a:xfrm>
        </p:spPr>
        <p:txBody>
          <a:bodyPr>
            <a:normAutofit lnSpcReduction="10000"/>
          </a:bodyPr>
          <a:lstStyle/>
          <a:p>
            <a:pPr marL="971550" lvl="1" indent="-514350" algn="l"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bg1"/>
                </a:solidFill>
              </a:rPr>
              <a:t>Opis hazardov a rizika: prehliadanie mapových výstupov v prehliadači poskytnutým od projektu CLIMAAX</a:t>
            </a:r>
          </a:p>
          <a:p>
            <a:pPr marL="971550" lvl="1" indent="-514350" algn="l"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bg1"/>
                </a:solidFill>
              </a:rPr>
              <a:t>Výber hazardu, historické údaje a projekcie, </a:t>
            </a:r>
          </a:p>
          <a:p>
            <a:pPr marL="971550" lvl="1" indent="-514350" algn="l"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bg1"/>
                </a:solidFill>
              </a:rPr>
              <a:t>Určovanie hazardu a rizika za pomoci údajov poskytnutých z CLIMAAX (CDS, Sentinel, Landsat)</a:t>
            </a:r>
          </a:p>
          <a:p>
            <a:pPr marL="971550" lvl="1" indent="-514350" algn="l"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bg1"/>
                </a:solidFill>
              </a:rPr>
              <a:t>Možnosť využitia lokálnych údajov</a:t>
            </a:r>
          </a:p>
          <a:p>
            <a:pPr marL="971550" lvl="1" indent="-514350" algn="l"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bg1"/>
                </a:solidFill>
              </a:rPr>
              <a:t>Príprava pre adaptáciu (návody)</a:t>
            </a:r>
          </a:p>
          <a:p>
            <a:pPr marL="971550" lvl="1" indent="-514350" algn="l">
              <a:buFont typeface="+mj-lt"/>
              <a:buAutoNum type="arabicPeriod"/>
            </a:pPr>
            <a:endParaRPr lang="sk-SK" dirty="0">
              <a:solidFill>
                <a:schemeClr val="bg1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endParaRPr lang="sk-SK" dirty="0">
              <a:solidFill>
                <a:schemeClr val="bg1"/>
              </a:solidFill>
            </a:endParaRPr>
          </a:p>
          <a:p>
            <a:pPr lvl="1" algn="l"/>
            <a:r>
              <a:rPr lang="sk-SK" dirty="0">
                <a:solidFill>
                  <a:schemeClr val="bg1"/>
                </a:solidFill>
              </a:rPr>
              <a:t> </a:t>
            </a:r>
          </a:p>
          <a:p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A3FA6E-3F47-CFDD-69CC-008EB4853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244" y="6237962"/>
            <a:ext cx="1683756" cy="620038"/>
          </a:xfrm>
          <a:prstGeom prst="rect">
            <a:avLst/>
          </a:prstGeom>
        </p:spPr>
      </p:pic>
      <p:pic>
        <p:nvPicPr>
          <p:cNvPr id="8" name="Picture 28" descr="Icon&#10;&#10;Description automatically generated">
            <a:extLst>
              <a:ext uri="{FF2B5EF4-FFF2-40B4-BE49-F238E27FC236}">
                <a16:creationId xmlns:a16="http://schemas.microsoft.com/office/drawing/2014/main" id="{5ADBA240-FD92-1D1D-6EA2-29A2E8B3D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878" y="0"/>
            <a:ext cx="1041583" cy="1036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71E73F-3318-A49D-B891-228A97CC8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89" y="3142975"/>
            <a:ext cx="4389689" cy="360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CC10C5-7E7E-81D7-A02B-3EE0BAD82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2683" y="3480918"/>
            <a:ext cx="5345752" cy="32712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D0D7F8-8865-8CC9-7EFB-DEF48ECAD8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4805" y="2320720"/>
            <a:ext cx="5345752" cy="164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91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DA0BE-BC91-3EF6-B039-3B80A38F0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66C0-7D0E-7577-A248-061D11F30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1033878" cy="894945"/>
          </a:xfrm>
        </p:spPr>
        <p:txBody>
          <a:bodyPr/>
          <a:lstStyle/>
          <a:p>
            <a:pPr marL="457200" lvl="1" algn="l"/>
            <a:r>
              <a:rPr lang="sk-SK" sz="4800" b="1" dirty="0">
                <a:solidFill>
                  <a:schemeClr val="bg1"/>
                </a:solidFill>
                <a:latin typeface="+mj-lt"/>
              </a:rPr>
              <a:t>Expert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165C7C-1946-A764-284A-5292D25F3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00816"/>
            <a:ext cx="6044453" cy="3514927"/>
          </a:xfrm>
        </p:spPr>
        <p:txBody>
          <a:bodyPr>
            <a:normAutofit/>
          </a:bodyPr>
          <a:lstStyle/>
          <a:p>
            <a:pPr marL="971550" lvl="1" indent="-514350" algn="l"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bg1"/>
                </a:solidFill>
              </a:rPr>
              <a:t>Príprava pre adaptáciu (návody linky na ďalšie súvisiace produkty )</a:t>
            </a:r>
          </a:p>
          <a:p>
            <a:pPr marL="971550" lvl="1" indent="-514350" algn="l">
              <a:buFont typeface="+mj-lt"/>
              <a:buAutoNum type="arabicPeriod"/>
            </a:pPr>
            <a:endParaRPr lang="sk-SK" dirty="0">
              <a:solidFill>
                <a:schemeClr val="bg1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endParaRPr lang="sk-SK" dirty="0">
              <a:solidFill>
                <a:schemeClr val="bg1"/>
              </a:solidFill>
            </a:endParaRPr>
          </a:p>
          <a:p>
            <a:pPr lvl="1" algn="l"/>
            <a:r>
              <a:rPr lang="sk-SK" dirty="0">
                <a:solidFill>
                  <a:schemeClr val="bg1"/>
                </a:solidFill>
              </a:rPr>
              <a:t> </a:t>
            </a:r>
          </a:p>
          <a:p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4206DA-EAEF-4875-6F02-AF52C8A96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244" y="6237962"/>
            <a:ext cx="1683756" cy="620038"/>
          </a:xfrm>
          <a:prstGeom prst="rect">
            <a:avLst/>
          </a:prstGeom>
        </p:spPr>
      </p:pic>
      <p:pic>
        <p:nvPicPr>
          <p:cNvPr id="8" name="Picture 28" descr="Icon&#10;&#10;Description automatically generated">
            <a:extLst>
              <a:ext uri="{FF2B5EF4-FFF2-40B4-BE49-F238E27FC236}">
                <a16:creationId xmlns:a16="http://schemas.microsoft.com/office/drawing/2014/main" id="{F1F0A4D2-56E0-4CFE-E388-C6368C1B0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878" y="0"/>
            <a:ext cx="1041583" cy="1036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851701-1647-26F1-C7B2-3504C836B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745" y="3429000"/>
            <a:ext cx="6267716" cy="2704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0C27A5-E38E-45A1-9167-B0FDE55AB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1528" y="101171"/>
            <a:ext cx="4650931" cy="31863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099CC9-0763-2E06-A408-2D0E9E016A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082" y="2240694"/>
            <a:ext cx="5151588" cy="38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13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8270F-5529-A18D-E2C5-A2DEE263A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66C3-01D0-1D0F-61E6-323049F6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061" y="2981527"/>
            <a:ext cx="11033878" cy="894945"/>
          </a:xfrm>
        </p:spPr>
        <p:txBody>
          <a:bodyPr/>
          <a:lstStyle/>
          <a:p>
            <a:pPr marL="457200" lvl="1" algn="ctr"/>
            <a:r>
              <a:rPr lang="sk-SK" sz="4800" b="1" dirty="0">
                <a:solidFill>
                  <a:schemeClr val="bg1"/>
                </a:solidFill>
                <a:latin typeface="+mj-lt"/>
              </a:rPr>
              <a:t>Ďakujem za pozornosť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981479-4593-753A-37AF-16D1B4781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244" y="6237962"/>
            <a:ext cx="1683756" cy="620038"/>
          </a:xfrm>
          <a:prstGeom prst="rect">
            <a:avLst/>
          </a:prstGeom>
        </p:spPr>
      </p:pic>
      <p:pic>
        <p:nvPicPr>
          <p:cNvPr id="8" name="Picture 28" descr="Icon&#10;&#10;Description automatically generated">
            <a:extLst>
              <a:ext uri="{FF2B5EF4-FFF2-40B4-BE49-F238E27FC236}">
                <a16:creationId xmlns:a16="http://schemas.microsoft.com/office/drawing/2014/main" id="{960E47A6-2E99-A659-5584-7BA33D0C6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878" y="0"/>
            <a:ext cx="1041583" cy="103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64633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4FD43F4D4D6214085BDF6F21628E94E" ma:contentTypeVersion="15" ma:contentTypeDescription="Umožňuje vytvoriť nový dokument." ma:contentTypeScope="" ma:versionID="5b72d455059d43950580abfb513b8885">
  <xsd:schema xmlns:xsd="http://www.w3.org/2001/XMLSchema" xmlns:xs="http://www.w3.org/2001/XMLSchema" xmlns:p="http://schemas.microsoft.com/office/2006/metadata/properties" xmlns:ns2="a2fd1f2b-19b3-4cad-aa8d-c87ee73e1916" xmlns:ns3="eaa7d3b1-de72-4a58-a700-becaaef3903c" targetNamespace="http://schemas.microsoft.com/office/2006/metadata/properties" ma:root="true" ma:fieldsID="0bfb9ae4da5946680489625cc2e0e579" ns2:_="" ns3:_="">
    <xsd:import namespace="a2fd1f2b-19b3-4cad-aa8d-c87ee73e1916"/>
    <xsd:import namespace="eaa7d3b1-de72-4a58-a700-becaaef390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fd1f2b-19b3-4cad-aa8d-c87ee73e19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89f7747-15c1-4865-894d-c146b9e6726a}" ma:internalName="TaxCatchAll" ma:showField="CatchAllData" ma:web="a2fd1f2b-19b3-4cad-aa8d-c87ee73e19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7d3b1-de72-4a58-a700-becaaef390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a" ma:readOnly="false" ma:fieldId="{5cf76f15-5ced-4ddc-b409-7134ff3c332f}" ma:taxonomyMulti="true" ma:sspId="d7f93aba-cb36-44c1-a295-6e1c346764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FC6EC3-92CE-4096-9350-656E52CF8278}"/>
</file>

<file path=customXml/itemProps2.xml><?xml version="1.0" encoding="utf-8"?>
<ds:datastoreItem xmlns:ds="http://schemas.openxmlformats.org/officeDocument/2006/customXml" ds:itemID="{4DD9A5AB-EE99-43AD-BF6A-EEA294D19BA6}"/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191</TotalTime>
  <Words>250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 Light</vt:lpstr>
      <vt:lpstr>Wingdings</vt:lpstr>
      <vt:lpstr>Metropolitan</vt:lpstr>
      <vt:lpstr>CLIMAAX v praxi</vt:lpstr>
      <vt:lpstr>1. Toolbox = Nástroj </vt:lpstr>
      <vt:lpstr>2. Práca s Nástrojmi</vt:lpstr>
      <vt:lpstr>Nástroj pre začiatočníkov</vt:lpstr>
      <vt:lpstr>Mierne pokročilý</vt:lpstr>
      <vt:lpstr>Expert</vt:lpstr>
      <vt:lpstr>Expert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CLIMAAX v praxi</dc:title>
  <dc:creator>Martin Kuban</dc:creator>
  <cp:lastModifiedBy>Martin Kuban</cp:lastModifiedBy>
  <cp:revision>4</cp:revision>
  <dcterms:created xsi:type="dcterms:W3CDTF">2024-03-05T11:11:09Z</dcterms:created>
  <dcterms:modified xsi:type="dcterms:W3CDTF">2024-03-05T14:22:45Z</dcterms:modified>
</cp:coreProperties>
</file>